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67" r:id="rId2"/>
    <p:sldId id="311" r:id="rId3"/>
    <p:sldId id="313" r:id="rId4"/>
    <p:sldId id="301" r:id="rId5"/>
    <p:sldId id="283" r:id="rId6"/>
    <p:sldId id="275" r:id="rId7"/>
    <p:sldId id="264" r:id="rId8"/>
    <p:sldId id="262" r:id="rId9"/>
    <p:sldId id="266" r:id="rId10"/>
    <p:sldId id="285" r:id="rId11"/>
    <p:sldId id="314" r:id="rId12"/>
    <p:sldId id="259" r:id="rId13"/>
    <p:sldId id="315" r:id="rId14"/>
    <p:sldId id="316" r:id="rId15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807"/>
    <a:srgbClr val="FEBCDD"/>
    <a:srgbClr val="CEFDBD"/>
    <a:srgbClr val="C0CAFA"/>
    <a:srgbClr val="F7C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8" autoAdjust="0"/>
    <p:restoredTop sz="9466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C192DA-B46E-437E-A429-8943DC2BE0F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2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FED004-FD67-4E85-901E-83AF3652A343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21507" name="Picture 3" descr="ANABN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A187C42F-90EB-4AEF-BA5D-2C160FE9243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E226C-BB5A-4A33-8FC6-234CA9D785BD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5320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B69E9-AFBD-4F80-B006-C1878661CA86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31425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3D3E2D59-0239-4B50-9451-C24D8F4E903D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97087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732C3082-6B6B-4950-99EF-370ECA848B03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337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AD87F-6464-43D2-ACC6-8C5618D21BE0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0324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8BE2-70EB-4448-9B09-CA78CB8F871F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1921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B5E61-A395-4CBB-B267-40ABA7023547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4090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4D7A-7082-4889-B61F-B97F36EBCA03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9143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9E461-0379-42E3-B663-9BFF46EDF48C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7017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8261-DF68-4C60-B3E8-A58AC171602F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57354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17A1B-1486-4FAF-A2A1-7F08B4A4C94D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65161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29ED1-FAED-475D-A0B4-E6147E046263}" type="slidenum">
              <a:rPr lang="en-GB"/>
              <a:pPr/>
              <a:t>‹Nº›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024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483" name="Rectangle 1027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484" name="Rectangle 1028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485" name="Rectangle 1029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488" name="Rectangle 10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pic>
        <p:nvPicPr>
          <p:cNvPr id="20489" name="Picture 1033" descr="anabnr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10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20491" name="Rectangle 10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D16E7D6-371B-4829-8CD1-74339A8A9DE1}" type="slidenum">
              <a:rPr lang="en-GB"/>
              <a:pPr/>
              <a:t>‹Nº›</a:t>
            </a:fld>
            <a:endParaRPr lang="en-GB" sz="1400"/>
          </a:p>
        </p:txBody>
      </p:sp>
      <p:sp>
        <p:nvSpPr>
          <p:cNvPr id="20492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5656" y="4509120"/>
            <a:ext cx="6336704" cy="711101"/>
          </a:xfrm>
        </p:spPr>
        <p:txBody>
          <a:bodyPr/>
          <a:lstStyle/>
          <a:p>
            <a:pPr algn="ctr"/>
            <a: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  <a:t/>
            </a:r>
            <a:br>
              <a:rPr lang="es-AR" dirty="0" smtClean="0">
                <a:latin typeface="Aparajita" pitchFamily="34" charset="0"/>
                <a:ea typeface="FangSong" pitchFamily="49" charset="-122"/>
                <a:cs typeface="Aparajita" pitchFamily="34" charset="0"/>
              </a:rPr>
            </a:br>
            <a:endParaRPr lang="es-AR" dirty="0">
              <a:latin typeface="Aparajita" pitchFamily="34" charset="0"/>
              <a:ea typeface="FangSong" pitchFamily="49" charset="-122"/>
              <a:cs typeface="Aparajita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15447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598" y="4784267"/>
            <a:ext cx="7272808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Educación Secundaria</a:t>
            </a:r>
          </a:p>
          <a:p>
            <a:pPr algn="ctr"/>
            <a:r>
              <a:rPr lang="es-A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empus Sans ITC" pitchFamily="82" charset="0"/>
              </a:rPr>
              <a:t>Departamento de Inglés</a:t>
            </a:r>
            <a:endParaRPr lang="es-A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Inglés</a:t>
            </a:r>
            <a:endParaRPr lang="es-A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Carga horaria total = 14-16</a:t>
            </a:r>
          </a:p>
          <a:p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Modelo Mosaico</a:t>
            </a:r>
          </a:p>
          <a:p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Materias :</a:t>
            </a:r>
          </a:p>
          <a:p>
            <a:pPr algn="ctr">
              <a:buFont typeface="Wingdings" pitchFamily="2" charset="2"/>
              <a:buChar char="Ø"/>
            </a:pP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Language</a:t>
            </a:r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Literature</a:t>
            </a:r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Art &amp; </a:t>
            </a: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Design</a:t>
            </a:r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History</a:t>
            </a:r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Biology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Mathematics</a:t>
            </a:r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Spanish</a:t>
            </a:r>
            <a:endParaRPr lang="es-AR" dirty="0">
              <a:solidFill>
                <a:schemeClr val="tx2"/>
              </a:solidFill>
              <a:latin typeface="Tempus Sans ITC" pitchFamily="8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Educación Física</a:t>
            </a:r>
            <a:endParaRPr lang="es-A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Campo de Deportes</a:t>
            </a:r>
          </a:p>
          <a:p>
            <a:pPr marL="0" indent="0">
              <a:buNone/>
            </a:pP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      2 veces por semana</a:t>
            </a:r>
            <a:endParaRPr lang="es-AR" dirty="0">
              <a:solidFill>
                <a:schemeClr val="tx2"/>
              </a:solidFill>
              <a:latin typeface="Tempus Sans ITC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5727" y="9078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Implementación</a:t>
            </a: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4967" y="3933056"/>
            <a:ext cx="288032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 </a:t>
            </a:r>
          </a:p>
          <a:p>
            <a:pPr algn="ctr"/>
            <a:r>
              <a:rPr 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lunes a viernes</a:t>
            </a:r>
          </a:p>
          <a:p>
            <a:pPr algn="ctr"/>
            <a:r>
              <a:rPr 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7:30 – 16:30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48072"/>
          </a:xfrm>
        </p:spPr>
        <p:txBody>
          <a:bodyPr/>
          <a:lstStyle/>
          <a:p>
            <a:pPr algn="ctr"/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Inglés Ciclo Superior: 4to a 6to año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		</a:t>
            </a:r>
            <a:endParaRPr lang="es-AR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922333"/>
              </p:ext>
            </p:extLst>
          </p:nvPr>
        </p:nvGraphicFramePr>
        <p:xfrm>
          <a:off x="827585" y="1293480"/>
          <a:ext cx="778720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2376264"/>
                <a:gridCol w="1800200"/>
                <a:gridCol w="2746649"/>
              </a:tblGrid>
              <a:tr h="335320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r>
                        <a:rPr lang="es-AR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	</a:t>
                      </a:r>
                      <a:endParaRPr lang="es-AR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Asignaturas</a:t>
                      </a:r>
                      <a:endParaRPr lang="es-AR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Exámenes</a:t>
                      </a:r>
                      <a:r>
                        <a:rPr lang="es-AR" sz="14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IGCSE</a:t>
                      </a:r>
                      <a:endParaRPr lang="es-AR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63581">
                <a:tc>
                  <a:txBody>
                    <a:bodyPr/>
                    <a:lstStyle/>
                    <a:p>
                      <a:r>
                        <a:rPr lang="es-AR" dirty="0" smtClean="0"/>
                        <a:t>4to</a:t>
                      </a:r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(EFL) </a:t>
                      </a: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  <a:r>
                        <a:rPr lang="es-A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AR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r>
                        <a:rPr lang="es-A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(SFL)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92736">
                <a:tc>
                  <a:txBody>
                    <a:bodyPr/>
                    <a:lstStyle/>
                    <a:p>
                      <a:r>
                        <a:rPr lang="es-AR" dirty="0" smtClean="0"/>
                        <a:t>5to</a:t>
                      </a:r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(EFL) </a:t>
                      </a: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  <a:r>
                        <a:rPr lang="es-A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AR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r>
                        <a:rPr lang="es-A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(SFL)</a:t>
                      </a:r>
                    </a:p>
                    <a:p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s-A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s-A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</a:t>
                      </a:r>
                      <a:r>
                        <a:rPr lang="es-AR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(SFL)</a:t>
                      </a:r>
                    </a:p>
                    <a:p>
                      <a:endParaRPr lang="es-AR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63581">
                <a:tc>
                  <a:txBody>
                    <a:bodyPr/>
                    <a:lstStyle/>
                    <a:p>
                      <a:r>
                        <a:rPr lang="es-AR" dirty="0" smtClean="0"/>
                        <a:t>6to</a:t>
                      </a:r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(EFL) </a:t>
                      </a: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  <a:r>
                        <a:rPr lang="es-A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AR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s-A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(EFL) </a:t>
                      </a:r>
                    </a:p>
                    <a:p>
                      <a:r>
                        <a:rPr lang="es-AR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s-A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s-A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AR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</a:t>
                      </a:r>
                      <a:r>
                        <a:rPr lang="es-AR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AR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s-AR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3-06-2010 12-03-01 p.m._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3012723" cy="4143380"/>
          </a:xfrm>
          <a:prstGeom prst="rect">
            <a:avLst/>
          </a:prstGeom>
        </p:spPr>
      </p:pic>
      <p:pic>
        <p:nvPicPr>
          <p:cNvPr id="5" name="4 Imagen" descr="23-06-2010 12-05-23 p.m._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86806">
            <a:off x="1178168" y="1986156"/>
            <a:ext cx="2908835" cy="4000504"/>
          </a:xfrm>
          <a:prstGeom prst="rect">
            <a:avLst/>
          </a:prstGeom>
        </p:spPr>
      </p:pic>
      <p:pic>
        <p:nvPicPr>
          <p:cNvPr id="6" name="5 Imagen" descr="23-06-2010 12-07-28 p.m._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0549">
            <a:off x="5268447" y="1777427"/>
            <a:ext cx="2857992" cy="4286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772400" cy="1143000"/>
          </a:xfrm>
        </p:spPr>
        <p:txBody>
          <a:bodyPr/>
          <a:lstStyle/>
          <a:p>
            <a:pPr algn="ctr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Títulos y Certificados a obtener</a:t>
            </a:r>
            <a:br>
              <a:rPr lang="es-AR" dirty="0" smtClean="0"/>
            </a:br>
            <a:r>
              <a:rPr lang="es-AR" dirty="0" smtClean="0"/>
              <a:t>en los cursos  bilingües 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971598"/>
              </p:ext>
            </p:extLst>
          </p:nvPr>
        </p:nvGraphicFramePr>
        <p:xfrm>
          <a:off x="827584" y="2564904"/>
          <a:ext cx="7848872" cy="408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777"/>
                <a:gridCol w="507509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Además</a:t>
                      </a:r>
                      <a:r>
                        <a:rPr lang="es-A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su titulo de Bachiller en Comunicación /Economía y Administración /Ciencias Naturales </a:t>
                      </a:r>
                      <a:endParaRPr lang="es-A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que otorga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Certificado a obtener</a:t>
                      </a:r>
                      <a:endParaRPr lang="es-A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dirty="0" smtClean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s-AR" dirty="0" smtClean="0"/>
                        <a:t>Universidad de Cambridge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IGCSE (certificado</a:t>
                      </a:r>
                      <a:r>
                        <a:rPr lang="es-AR" baseline="0" dirty="0" smtClean="0"/>
                        <a:t> completo aprobando 7 asignaturas) o Certificado de cada asignatura aprobada.</a:t>
                      </a:r>
                      <a:endParaRPr lang="es-AR" dirty="0"/>
                    </a:p>
                  </a:txBody>
                  <a:tcPr/>
                </a:tc>
              </a:tr>
              <a:tr h="1891104">
                <a:tc>
                  <a:txBody>
                    <a:bodyPr/>
                    <a:lstStyle/>
                    <a:p>
                      <a:r>
                        <a:rPr lang="es-AR" dirty="0" smtClean="0"/>
                        <a:t>Colegio Santa Teresita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Certificado</a:t>
                      </a:r>
                      <a:r>
                        <a:rPr lang="es-AR" baseline="0" dirty="0" smtClean="0"/>
                        <a:t> Analítico de asignaturas cursadas en Inglés (Segunda Lengua) 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056" y="4885048"/>
            <a:ext cx="8496944" cy="648072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FCE (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in  English)</a:t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Para alumnos de 3er año que estén cursando la modalidad Bilingüe</a:t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Fecha aproximada: entre el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27/11 y el 6/12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Examen en 2 días (generalmente).</a:t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Costo fijo en pesos 2015: $ 2150</a:t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Fecha de cierre de inscripciones: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de septiembre.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 semana de julio: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Nota con toda la información detallada por escrito y talón para que  las familias expresen su interés concreto de que su hijo/a dé el FCE 2015.</a:t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Segunda semana de agosto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Reunión individual con cada familia-alumno interesado para brindar un panorama pedagógico y madurativo del desempeño del alumno en perspectiva al Examen. </a:t>
            </a:r>
            <a:b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57057"/>
            <a:ext cx="7072463" cy="1152127"/>
          </a:xfrm>
        </p:spPr>
      </p:pic>
    </p:spTree>
    <p:extLst>
      <p:ext uri="{BB962C8B-B14F-4D97-AF65-F5344CB8AC3E}">
        <p14:creationId xmlns:p14="http://schemas.microsoft.com/office/powerpoint/2010/main" val="38127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ew m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142984"/>
            <a:ext cx="835332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1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14500" y="1516063"/>
            <a:ext cx="5638800" cy="4495800"/>
            <a:chOff x="1200" y="1152"/>
            <a:chExt cx="3552" cy="2832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680" y="1392"/>
              <a:ext cx="2688" cy="2592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4000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Alumno</a:t>
              </a:r>
              <a:endPara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448" y="1152"/>
              <a:ext cx="1200" cy="816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 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200" y="2928"/>
              <a:ext cx="1248" cy="86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s-ES" b="1">
                <a:latin typeface="Kidprint" pitchFamily="66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408" y="2976"/>
              <a:ext cx="1296" cy="864"/>
            </a:xfrm>
            <a:prstGeom prst="flowChartConnector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s-ES" b="1">
                <a:latin typeface="Kidprint" pitchFamily="66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00" y="3120"/>
              <a:ext cx="1296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Desarrollo</a:t>
              </a:r>
              <a:endPara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Personal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360" y="3168"/>
              <a:ext cx="1392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Desarrollo</a:t>
              </a:r>
              <a:endPara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 Social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63888" y="1700808"/>
            <a:ext cx="2057400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Desarrollo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  <a:p>
            <a:pPr algn="ctr"/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Cognitivo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 rot="7690157">
            <a:off x="2223147" y="3133369"/>
            <a:ext cx="1944216" cy="64807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 rot="14275036">
            <a:off x="5110851" y="3236627"/>
            <a:ext cx="1944216" cy="64807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 rot="10800000">
            <a:off x="3491880" y="4797152"/>
            <a:ext cx="1944216" cy="64807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548" y="980727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Importancia de brindar una </a:t>
            </a:r>
            <a:r>
              <a:rPr lang="es-E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Educación </a:t>
            </a:r>
            <a:r>
              <a:rPr lang="es-E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B</a:t>
            </a:r>
            <a:r>
              <a:rPr lang="es-E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ilingüe</a:t>
            </a:r>
            <a:endParaRPr lang="es-A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572660"/>
            <a:ext cx="76328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Integración curricular objetivos y contenidos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Impacto del Inglés como lengua global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Certificaciones externas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Integración del </a:t>
            </a:r>
            <a:r>
              <a:rPr lang="es-AR" sz="3000" dirty="0" err="1">
                <a:solidFill>
                  <a:schemeClr val="tx2"/>
                </a:solidFill>
                <a:latin typeface="Tempus Sans ITC" pitchFamily="82" charset="0"/>
              </a:rPr>
              <a:t>curriculum</a:t>
            </a: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 entre programas nacionales e internacionales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Transversalidad en uso de la lengua </a:t>
            </a:r>
            <a:r>
              <a:rPr lang="es-AR" sz="3000" dirty="0" smtClean="0">
                <a:solidFill>
                  <a:schemeClr val="tx2"/>
                </a:solidFill>
                <a:latin typeface="Tempus Sans ITC" pitchFamily="82" charset="0"/>
              </a:rPr>
              <a:t>extranjera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 smtClean="0">
                <a:solidFill>
                  <a:schemeClr val="tx2"/>
                </a:solidFill>
                <a:latin typeface="Tempus Sans ITC" pitchFamily="82" charset="0"/>
              </a:rPr>
              <a:t>Requisito para carreras en universidades públicas y privadas del país</a:t>
            </a:r>
            <a:endParaRPr lang="es-AR" sz="3000" dirty="0">
              <a:solidFill>
                <a:schemeClr val="tx2"/>
              </a:solidFill>
              <a:latin typeface="Tempus Sans ITC" pitchFamily="82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es-AR" sz="3000" dirty="0">
                <a:solidFill>
                  <a:schemeClr val="tx2"/>
                </a:solidFill>
                <a:latin typeface="Tempus Sans ITC" pitchFamily="82" charset="0"/>
              </a:rPr>
              <a:t>Transversalidad en el uso de </a:t>
            </a:r>
            <a:r>
              <a:rPr lang="es-AR" sz="3000" dirty="0" err="1">
                <a:solidFill>
                  <a:schemeClr val="tx2"/>
                </a:solidFill>
                <a:latin typeface="Tempus Sans ITC" pitchFamily="82" charset="0"/>
              </a:rPr>
              <a:t>TICs</a:t>
            </a:r>
            <a:endParaRPr lang="es-AR" sz="3000" dirty="0">
              <a:solidFill>
                <a:schemeClr val="tx2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486" y="2917061"/>
            <a:ext cx="7772400" cy="315595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658388" cy="306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613575" y="2564904"/>
            <a:ext cx="2736304" cy="1816601"/>
          </a:xfrm>
          <a:prstGeom prst="flowChartAlternateProcess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IGCSE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empus Sans ITC" pitchFamily="82" charset="0"/>
                <a:cs typeface="Arial" pitchFamily="34" charset="0"/>
              </a:rPr>
              <a:t>International General </a:t>
            </a:r>
            <a:r>
              <a:rPr kumimoji="0" lang="es-AR" sz="1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empus Sans ITC" pitchFamily="82" charset="0"/>
                <a:cs typeface="Arial" pitchFamily="34" charset="0"/>
              </a:rPr>
              <a:t>Certificate</a:t>
            </a:r>
            <a:r>
              <a:rPr kumimoji="0" lang="es-AR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empus Sans ITC" pitchFamily="82" charset="0"/>
                <a:cs typeface="Arial" pitchFamily="34" charset="0"/>
              </a:rPr>
              <a:t>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empus Sans ITC" pitchFamily="82" charset="0"/>
                <a:cs typeface="Arial" pitchFamily="34" charset="0"/>
              </a:rPr>
              <a:t>Secondary</a:t>
            </a:r>
            <a:r>
              <a:rPr kumimoji="0" lang="es-AR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empus Sans ITC" pitchFamily="82" charset="0"/>
                <a:cs typeface="Arial" pitchFamily="34" charset="0"/>
              </a:rPr>
              <a:t> </a:t>
            </a:r>
            <a:r>
              <a:rPr kumimoji="0" lang="es-AR" sz="1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empus Sans ITC" pitchFamily="82" charset="0"/>
                <a:cs typeface="Arial" pitchFamily="34" charset="0"/>
              </a:rPr>
              <a:t>Education</a:t>
            </a:r>
            <a:endParaRPr kumimoji="0" lang="es-AR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1288877">
            <a:off x="4647340" y="4303205"/>
            <a:ext cx="1368152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83100">
            <a:off x="4483074" y="5034012"/>
            <a:ext cx="1368152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7-Point Star 10"/>
          <p:cNvSpPr/>
          <p:nvPr/>
        </p:nvSpPr>
        <p:spPr bwMode="auto">
          <a:xfrm flipH="1">
            <a:off x="5935152" y="5143772"/>
            <a:ext cx="890385" cy="77105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1°</a:t>
            </a:r>
          </a:p>
        </p:txBody>
      </p:sp>
      <p:sp>
        <p:nvSpPr>
          <p:cNvPr id="12" name="7-Point Star 11"/>
          <p:cNvSpPr/>
          <p:nvPr/>
        </p:nvSpPr>
        <p:spPr bwMode="auto">
          <a:xfrm flipH="1">
            <a:off x="6069557" y="4109509"/>
            <a:ext cx="890385" cy="77105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3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°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660232" y="836712"/>
            <a:ext cx="2238375" cy="2896721"/>
          </a:xfrm>
          <a:prstGeom prst="foldedCorner">
            <a:avLst>
              <a:gd name="adj" fmla="val 12500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SPANISH 1</a:t>
            </a:r>
            <a:r>
              <a:rPr kumimoji="0" lang="en-US" sz="1800" b="1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st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. LG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ENGLISH  1st. LG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HISTORY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LITERATURE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BIOLOGY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MATHS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ART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 &amp;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pitchFamily="34" charset="0"/>
              </a:rPr>
              <a:t>DESIGN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AR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9504387">
            <a:off x="5328044" y="1859727"/>
            <a:ext cx="1368152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7-Point Star 14"/>
          <p:cNvSpPr/>
          <p:nvPr/>
        </p:nvSpPr>
        <p:spPr bwMode="auto">
          <a:xfrm flipH="1">
            <a:off x="5012653" y="893973"/>
            <a:ext cx="890385" cy="77105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6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°</a:t>
            </a:r>
          </a:p>
        </p:txBody>
      </p:sp>
      <p:sp>
        <p:nvSpPr>
          <p:cNvPr id="16" name="7-Point Star 15"/>
          <p:cNvSpPr/>
          <p:nvPr/>
        </p:nvSpPr>
        <p:spPr bwMode="auto">
          <a:xfrm flipH="1">
            <a:off x="5566927" y="2884328"/>
            <a:ext cx="890385" cy="77105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5</a:t>
            </a:r>
            <a:r>
              <a:rPr kumimoji="0" lang="es-A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°</a:t>
            </a:r>
          </a:p>
        </p:txBody>
      </p:sp>
      <p:pic>
        <p:nvPicPr>
          <p:cNvPr id="4100" name="Picture 4" descr="University of Cambridge International Examin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65463" cy="8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46" y="1665027"/>
            <a:ext cx="2171841" cy="8267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53952"/>
            <a:ext cx="7776864" cy="415498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just"/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 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El Certificado General Internacional de Educación Secundaria (el IGCSE) es un programa curricular de dos años el cual conduce a obtener un certificado que es internacionalmente reconocido. Sus cursos han sido desarrollados en línea con el Currículo Británico Nacional 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 tomando en cuenta las 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necesidades de los alumnos en la Comunidad Internacional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. La entidad que administra y emite los certificados de IGCSE es la  Universidad Cambridge. ESSARP es su intermediario en Argentina. </a:t>
            </a:r>
          </a:p>
          <a:p>
            <a:pPr algn="just"/>
            <a:endParaRPr lang="es-AR" dirty="0">
              <a:solidFill>
                <a:schemeClr val="tx2"/>
              </a:solidFill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16832"/>
            <a:ext cx="7560840" cy="378565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just"/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Se 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considera que los cursos de </a:t>
            </a: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IGCSE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 desarrollan destrezas educativas esenciales, entre las que se cuentan el proceso de recordar conocimientos, y las habilidades de expresión oral, resolución de problemas, el trabajo en equipo y el espíritu de iniciativa e investigación. El </a:t>
            </a: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IGCSE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 cubre distintos niveles de competencias y ofrece la posibilidad de elegir entre 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un </a:t>
            </a:r>
            <a:r>
              <a:rPr lang="es-AR" dirty="0" err="1" smtClean="0">
                <a:solidFill>
                  <a:schemeClr val="tx2"/>
                </a:solidFill>
                <a:latin typeface="Tempus Sans ITC" pitchFamily="82" charset="0"/>
              </a:rPr>
              <a:t>curriculum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 básico 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( </a:t>
            </a:r>
            <a:r>
              <a:rPr lang="es-AR" dirty="0" err="1">
                <a:solidFill>
                  <a:schemeClr val="tx2"/>
                </a:solidFill>
                <a:latin typeface="Tempus Sans ITC" pitchFamily="82" charset="0"/>
              </a:rPr>
              <a:t>core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 ) o 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extendido     ( 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extended ) en diversas materias. </a:t>
            </a:r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 algn="just"/>
            <a:endParaRPr lang="es-AR" dirty="0">
              <a:solidFill>
                <a:schemeClr val="tx2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4236" y="980728"/>
            <a:ext cx="7560840" cy="23083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AR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El  certificado de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 </a:t>
            </a: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IGCSE 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se </a:t>
            </a:r>
            <a:r>
              <a:rPr lang="es-AR" dirty="0" smtClean="0">
                <a:solidFill>
                  <a:schemeClr val="tx2"/>
                </a:solidFill>
                <a:latin typeface="Tempus Sans ITC" pitchFamily="82" charset="0"/>
              </a:rPr>
              <a:t>completa rindiendo 7 asignaturas en el transcurso de dos años. Se rinden en noviembre de cada año. La evaluación se realiza en la Universidad de Cambridge, Inglaterra. </a:t>
            </a:r>
            <a:r>
              <a:rPr lang="es-AR" dirty="0">
                <a:latin typeface="Tempus Sans ITC" pitchFamily="82" charset="0"/>
              </a:rPr>
              <a:t/>
            </a:r>
            <a:br>
              <a:rPr lang="es-AR" dirty="0">
                <a:latin typeface="Tempus Sans ITC" pitchFamily="82" charset="0"/>
              </a:rPr>
            </a:br>
            <a:endParaRPr lang="es-AR" dirty="0">
              <a:latin typeface="Tempus Sans ITC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645024"/>
            <a:ext cx="7493913" cy="304698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AR" b="1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r>
              <a:rPr lang="es-AR" b="1" dirty="0" smtClean="0">
                <a:solidFill>
                  <a:schemeClr val="tx2"/>
                </a:solidFill>
                <a:latin typeface="Tempus Sans ITC" pitchFamily="82" charset="0"/>
              </a:rPr>
              <a:t>ESSARP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 administra las certificaciones de </a:t>
            </a: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CIE </a:t>
            </a:r>
            <a:r>
              <a:rPr lang="es-AR" b="1" dirty="0" smtClean="0">
                <a:solidFill>
                  <a:schemeClr val="tx2"/>
                </a:solidFill>
                <a:latin typeface="Tempus Sans ITC" pitchFamily="82" charset="0"/>
              </a:rPr>
              <a:t>                     ( </a:t>
            </a: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Cambridge International  </a:t>
            </a:r>
            <a:r>
              <a:rPr lang="es-AR" b="1" dirty="0" err="1" smtClean="0">
                <a:solidFill>
                  <a:schemeClr val="tx2"/>
                </a:solidFill>
                <a:latin typeface="Tempus Sans ITC" pitchFamily="82" charset="0"/>
              </a:rPr>
              <a:t>Examinations</a:t>
            </a:r>
            <a:r>
              <a:rPr lang="es-AR" b="1" dirty="0" smtClean="0">
                <a:solidFill>
                  <a:schemeClr val="tx2"/>
                </a:solidFill>
                <a:latin typeface="Tempus Sans ITC" pitchFamily="82" charset="0"/>
              </a:rPr>
              <a:t> </a:t>
            </a: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) 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en aproximadamente 150 colegios bilingües en la República Argentina.</a:t>
            </a:r>
            <a:br>
              <a:rPr lang="es-AR" dirty="0">
                <a:solidFill>
                  <a:schemeClr val="tx2"/>
                </a:solidFill>
                <a:latin typeface="Tempus Sans ITC" pitchFamily="82" charset="0"/>
              </a:rPr>
            </a:br>
            <a:r>
              <a:rPr lang="es-AR" b="1" dirty="0">
                <a:solidFill>
                  <a:schemeClr val="tx2"/>
                </a:solidFill>
                <a:latin typeface="Tempus Sans ITC" pitchFamily="82" charset="0"/>
              </a:rPr>
              <a:t>ESSARP</a:t>
            </a:r>
            <a:r>
              <a:rPr lang="es-AR" dirty="0">
                <a:solidFill>
                  <a:schemeClr val="tx2"/>
                </a:solidFill>
                <a:latin typeface="Tempus Sans ITC" pitchFamily="82" charset="0"/>
              </a:rPr>
              <a:t> brinda apoyo pedagógico para Directivos y Docentes a través de cursos y su biblioteca especializada</a:t>
            </a:r>
            <a:r>
              <a:rPr lang="es-AR" dirty="0" smtClean="0"/>
              <a:t>.</a:t>
            </a:r>
          </a:p>
          <a:p>
            <a:endParaRPr lang="es-AR" dirty="0">
              <a:solidFill>
                <a:schemeClr val="tx2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454425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1441</TotalTime>
  <Words>333</Words>
  <Application>Microsoft Office PowerPoint</Application>
  <PresentationFormat>Presentación en pantalla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FangSong</vt:lpstr>
      <vt:lpstr>Aparajita</vt:lpstr>
      <vt:lpstr>Arial</vt:lpstr>
      <vt:lpstr>Courier New</vt:lpstr>
      <vt:lpstr>Kidprint</vt:lpstr>
      <vt:lpstr>Tempus Sans ITC</vt:lpstr>
      <vt:lpstr>Times New Roman</vt:lpstr>
      <vt:lpstr>Wingdings</vt:lpstr>
      <vt:lpstr>Nature</vt:lpstr>
      <vt:lpstr>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Estructura Inglés Ciclo Superior: 4to a 6to año</vt:lpstr>
      <vt:lpstr>Presentación de PowerPoint</vt:lpstr>
      <vt:lpstr>  Títulos y Certificados a obtener en los cursos  bilingües </vt:lpstr>
      <vt:lpstr>          FCE (First Certificate in  English) * Para alumnos de 3er año que estén cursando la modalidad Bilingüe * Fecha aproximada: entre el 27/11 y el 6/12. * Examen en 2 días (generalmente). * Costo fijo en pesos 2015: $ 2150 * Fecha de cierre de inscripciones: 10 de septiembre. * Primer semana de julio: Nota con toda la información detallada por escrito y talón para que  las familias expresen su interés concreto de que su hijo/a dé el FCE 2015. * Segunda semana de agosto: Reunión individual con cada familia-alumno interesado para brindar un panorama pedagógico y madurativo del desempeño del alumno en perspectiva al Examen.  </vt:lpstr>
    </vt:vector>
  </TitlesOfParts>
  <Company>International Baccalaureate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RBrown</dc:creator>
  <cp:lastModifiedBy>Cristian Saint Germain</cp:lastModifiedBy>
  <cp:revision>172</cp:revision>
  <dcterms:created xsi:type="dcterms:W3CDTF">2003-03-18T13:57:37Z</dcterms:created>
  <dcterms:modified xsi:type="dcterms:W3CDTF">2015-06-15T10:03:40Z</dcterms:modified>
</cp:coreProperties>
</file>